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31"/>
  </p:notesMasterIdLst>
  <p:sldIdLst>
    <p:sldId id="256" r:id="rId6"/>
    <p:sldId id="257" r:id="rId7"/>
    <p:sldId id="258" r:id="rId8"/>
    <p:sldId id="259" r:id="rId9"/>
    <p:sldId id="260" r:id="rId10"/>
    <p:sldId id="267" r:id="rId11"/>
    <p:sldId id="261" r:id="rId12"/>
    <p:sldId id="262" r:id="rId13"/>
    <p:sldId id="263" r:id="rId14"/>
    <p:sldId id="264" r:id="rId15"/>
    <p:sldId id="265" r:id="rId16"/>
    <p:sldId id="266" r:id="rId17"/>
    <p:sldId id="268" r:id="rId18"/>
    <p:sldId id="273" r:id="rId19"/>
    <p:sldId id="269" r:id="rId20"/>
    <p:sldId id="270" r:id="rId21"/>
    <p:sldId id="274" r:id="rId22"/>
    <p:sldId id="275" r:id="rId23"/>
    <p:sldId id="276" r:id="rId24"/>
    <p:sldId id="272" r:id="rId25"/>
    <p:sldId id="280" r:id="rId26"/>
    <p:sldId id="277" r:id="rId27"/>
    <p:sldId id="278" r:id="rId28"/>
    <p:sldId id="279" r:id="rId29"/>
    <p:sldId id="28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5E804D-65E4-4D8F-A3F7-05DC59F0DC5F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387D9-6C9E-42C4-A235-E9EEB10539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790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387D9-6C9E-42C4-A235-E9EEB1053902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13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67544" y="1412776"/>
            <a:ext cx="7772400" cy="1470025"/>
          </a:xfrm>
        </p:spPr>
        <p:txBody>
          <a:bodyPr/>
          <a:lstStyle>
            <a:lvl1pPr>
              <a:defRPr b="1">
                <a:solidFill>
                  <a:srgbClr val="005EB8"/>
                </a:solidFill>
              </a:defRPr>
            </a:lvl1pPr>
          </a:lstStyle>
          <a:p>
            <a:r>
              <a:rPr lang="en-US" dirty="0" smtClean="0"/>
              <a:t>[Enter title]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7544" y="2852936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[Enter subtitle]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ABEF2-E0DB-4170-9EA7-CF4F6701A93D}" type="datetime1">
              <a:rPr lang="en-GB" smtClean="0"/>
              <a:t>05/10/2017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www.nhsbsa.nhs.uk/pensions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BCF16-39D4-43EC-89A9-5BE6AB892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777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170F-F276-4E96-A9A8-1BC396E29B86}" type="datetime1">
              <a:rPr lang="en-GB" smtClean="0"/>
              <a:t>05/10/2017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www.nhsbsa.nhs.uk/pensions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BCF16-39D4-43EC-89A9-5BE6AB892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43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D432-78AD-450A-B7E0-E66B2CD27D4E}" type="datetime1">
              <a:rPr lang="en-GB" smtClean="0"/>
              <a:t>05/10/2017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www.nhsbsa.nhs.uk/pensions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BCF16-39D4-43EC-89A9-5BE6AB892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730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F4193-C3A1-401F-AA74-6FA639820694}" type="datetime1">
              <a:rPr lang="en-GB" smtClean="0"/>
              <a:t>05/10/2017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www.nhsbsa.nhs.uk/pensions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BCF16-39D4-43EC-89A9-5BE6AB892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650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75D80-F6AD-4250-AE48-910D6D03E013}" type="datetime1">
              <a:rPr lang="en-GB" smtClean="0"/>
              <a:t>05/10/2017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www.nhsbsa.nhs.uk/pensions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BCF16-39D4-43EC-89A9-5BE6AB892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386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C048C-C86E-4335-B5AE-C2CDFC9FACC5}" type="datetime1">
              <a:rPr lang="en-GB" smtClean="0"/>
              <a:t>05/10/2017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www.nhsbsa.nhs.uk/pensions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BCF16-39D4-43EC-89A9-5BE6AB892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167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74E4-78BA-4657-89BF-842943B852CE}" type="datetime1">
              <a:rPr lang="en-GB" smtClean="0"/>
              <a:t>05/10/2017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www.nhsbsa.nhs.uk/pensions 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BCF16-39D4-43EC-89A9-5BE6AB892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928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D29F-C60C-4729-B537-9B54AB5A33CB}" type="datetime1">
              <a:rPr lang="en-GB" smtClean="0"/>
              <a:t>05/10/2017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www.nhsbsa.nhs.uk/pensions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BCF16-39D4-43EC-89A9-5BE6AB892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633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37FFF-6B83-453E-A796-4EECDD4C4573}" type="datetime1">
              <a:rPr lang="en-GB" smtClean="0"/>
              <a:t>05/10/2017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www.nhsbsa.nhs.uk/pensions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BCF16-39D4-43EC-89A9-5BE6AB892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063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B347B-CCF2-41D6-91F5-5F2E7723072C}" type="datetime1">
              <a:rPr lang="en-GB" smtClean="0"/>
              <a:t>05/10/2017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www.nhsbsa.nhs.uk/pensions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BCF16-39D4-43EC-89A9-5BE6AB892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09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6B65-7219-45CD-BE97-3774BBA42663}" type="datetime1">
              <a:rPr lang="en-GB" smtClean="0"/>
              <a:t>05/10/2017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www.nhsbsa.nhs.uk/pensions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BCF16-39D4-43EC-89A9-5BE6AB892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852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F3D14-537F-4FB3-960B-8E02E6A1E48C}" type="datetime1">
              <a:rPr lang="en-GB" smtClean="0"/>
              <a:t>05/10/2017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www.nhsbsa.nhs.uk/pensions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BCF16-39D4-43EC-89A9-5BE6AB892E09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0"/>
            <a:ext cx="3419872" cy="15366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0" r="1298"/>
          <a:stretch/>
        </p:blipFill>
        <p:spPr>
          <a:xfrm>
            <a:off x="95002" y="6253705"/>
            <a:ext cx="8930245" cy="604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038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rgbClr val="005EB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852936"/>
            <a:ext cx="7848872" cy="1752600"/>
          </a:xfrm>
        </p:spPr>
        <p:txBody>
          <a:bodyPr>
            <a:normAutofit fontScale="92500" lnSpcReduction="10000"/>
          </a:bodyPr>
          <a:lstStyle/>
          <a:p>
            <a:pPr lvl="0" algn="ctr" fontAlgn="base">
              <a:spcAft>
                <a:spcPct val="0"/>
              </a:spcAft>
              <a:defRPr/>
            </a:pPr>
            <a:r>
              <a:rPr lang="en-GB" altLang="en-US" sz="4400" b="1" kern="0" dirty="0" smtClean="0">
                <a:solidFill>
                  <a:srgbClr val="005EB8"/>
                </a:solidFill>
              </a:rPr>
              <a:t> NHS </a:t>
            </a:r>
            <a:r>
              <a:rPr lang="en-GB" altLang="en-US" sz="4400" b="1" kern="0" dirty="0">
                <a:solidFill>
                  <a:srgbClr val="005EB8"/>
                </a:solidFill>
              </a:rPr>
              <a:t>PENSION SCHEME</a:t>
            </a:r>
          </a:p>
          <a:p>
            <a:pPr lvl="0" algn="ctr" fontAlgn="base">
              <a:spcAft>
                <a:spcPct val="0"/>
              </a:spcAft>
              <a:defRPr/>
            </a:pPr>
            <a:r>
              <a:rPr lang="en-GB" altLang="en-US" kern="0" dirty="0">
                <a:solidFill>
                  <a:srgbClr val="005EB8"/>
                </a:solidFill>
              </a:rPr>
              <a:t>Pre-Retirement Course</a:t>
            </a:r>
          </a:p>
          <a:p>
            <a:pPr lvl="0" algn="ctr" fontAlgn="base">
              <a:spcAft>
                <a:spcPct val="0"/>
              </a:spcAft>
              <a:defRPr/>
            </a:pPr>
            <a:r>
              <a:rPr lang="en-GB" altLang="en-US" kern="0" dirty="0" smtClean="0">
                <a:solidFill>
                  <a:srgbClr val="005EB8"/>
                </a:solidFill>
              </a:rPr>
              <a:t>2017</a:t>
            </a:r>
            <a:endParaRPr lang="en-GB" altLang="en-US" kern="0" dirty="0">
              <a:solidFill>
                <a:srgbClr val="005EB8"/>
              </a:solidFill>
            </a:endParaRPr>
          </a:p>
          <a:p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www.nhsbsa.nhs.uk/pensions 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467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124745"/>
            <a:ext cx="7772400" cy="864095"/>
          </a:xfrm>
        </p:spPr>
        <p:txBody>
          <a:bodyPr/>
          <a:lstStyle/>
          <a:p>
            <a:r>
              <a:rPr lang="en-GB" altLang="en-US" kern="0" dirty="0">
                <a:latin typeface="Arial"/>
                <a:cs typeface="+mj-cs"/>
              </a:rPr>
              <a:t>Commutation example 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132856"/>
            <a:ext cx="8208912" cy="4032448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You may opt for an additional lump sum.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   £1 pension = £12 lump sum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	Maximum extra lump sum 5.35 x annual </a:t>
            </a:r>
            <a:r>
              <a:rPr lang="en-GB" altLang="en-US" kern="0" dirty="0" smtClean="0">
                <a:solidFill>
                  <a:srgbClr val="000000"/>
                </a:solidFill>
                <a:latin typeface="Arial"/>
                <a:cs typeface="+mn-cs"/>
              </a:rPr>
              <a:t>pension, e.g</a:t>
            </a: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.  5.35 * £12,500 = £66,875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 	Lump Sum = £37,500 + £29,375 = £66,875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	Pension = £12,500 - £2,447 = £10,053</a:t>
            </a:r>
            <a:endParaRPr lang="en-US" altLang="en-US" kern="0" dirty="0">
              <a:solidFill>
                <a:srgbClr val="000000"/>
              </a:solidFill>
              <a:latin typeface="Arial"/>
              <a:cs typeface="+mn-cs"/>
            </a:endParaRP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www.nhsbsa.nhs.uk/pensions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6198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en-GB" altLang="en-US" kern="0" dirty="0" smtClean="0"/>
              <a:t/>
            </a:r>
            <a:br>
              <a:rPr lang="en-GB" altLang="en-US" kern="0" dirty="0" smtClean="0"/>
            </a:br>
            <a:r>
              <a:rPr lang="en-GB" altLang="en-US" kern="0" dirty="0" smtClean="0"/>
              <a:t>Commutation P/T example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pPr lvl="0" fontAlgn="base">
              <a:lnSpc>
                <a:spcPct val="90000"/>
              </a:lnSpc>
              <a:spcAft>
                <a:spcPct val="0"/>
              </a:spcAft>
              <a:buFont typeface="Wingdings" pitchFamily="2" charset="2"/>
              <a:buChar char="§"/>
            </a:pPr>
            <a:r>
              <a:rPr lang="en-GB" altLang="en-US" kern="0" dirty="0">
                <a:solidFill>
                  <a:srgbClr val="000000"/>
                </a:solidFill>
              </a:rPr>
              <a:t>You may opt for an additional lump sum.     £1 pension = £12 lump sum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en-GB" altLang="en-US" kern="0" dirty="0">
                <a:solidFill>
                  <a:srgbClr val="000000"/>
                </a:solidFill>
              </a:rPr>
              <a:t>	Max extra lump sum 5.35 x annual pension e.g. 5.35 * £6,250 = £33,437 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en-GB" altLang="en-US" kern="0" dirty="0">
                <a:solidFill>
                  <a:srgbClr val="000000"/>
                </a:solidFill>
              </a:rPr>
              <a:t> 	Lump Sum = </a:t>
            </a:r>
            <a:r>
              <a:rPr lang="en-GB" altLang="en-US" kern="0" dirty="0" smtClean="0">
                <a:solidFill>
                  <a:srgbClr val="000000"/>
                </a:solidFill>
              </a:rPr>
              <a:t>£18,750 + £14,687 =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en-GB" altLang="en-US" kern="0" dirty="0" smtClean="0">
                <a:solidFill>
                  <a:srgbClr val="000000"/>
                </a:solidFill>
              </a:rPr>
              <a:t>   £33437.</a:t>
            </a:r>
            <a:endParaRPr lang="en-GB" altLang="en-US" kern="0" dirty="0">
              <a:solidFill>
                <a:srgbClr val="000000"/>
              </a:solidFill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en-GB" altLang="en-US" kern="0" dirty="0">
                <a:solidFill>
                  <a:srgbClr val="000000"/>
                </a:solidFill>
              </a:rPr>
              <a:t>	Pension = £6,250 - £1,223 = £5,027</a:t>
            </a:r>
            <a:endParaRPr lang="en-US" altLang="en-US" kern="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www.nhsbsa.nhs.uk/pensions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0445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052737"/>
            <a:ext cx="7772400" cy="1368152"/>
          </a:xfrm>
        </p:spPr>
        <p:txBody>
          <a:bodyPr/>
          <a:lstStyle/>
          <a:p>
            <a:r>
              <a:rPr lang="en-GB" altLang="en-US" kern="0" dirty="0"/>
              <a:t>Mixed Service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352928" cy="3816424"/>
          </a:xfrm>
        </p:spPr>
        <p:txBody>
          <a:bodyPr/>
          <a:lstStyle/>
          <a:p>
            <a:pPr marL="342900" lvl="0" indent="-342900" fontAlgn="base">
              <a:spcAft>
                <a:spcPct val="0"/>
              </a:spcAft>
              <a:buFont typeface="Wingdings" pitchFamily="2" charset="2"/>
              <a:buChar char="§"/>
            </a:pP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Mixed Service - Full and Part Time membership </a:t>
            </a:r>
          </a:p>
          <a:p>
            <a:pPr marL="342900" lvl="0" indent="-342900" fontAlgn="base">
              <a:spcAft>
                <a:spcPct val="0"/>
              </a:spcAft>
            </a:pP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	20 years at Full Time </a:t>
            </a:r>
          </a:p>
          <a:p>
            <a:pPr marL="342900" lvl="0" indent="-342900" fontAlgn="base">
              <a:spcAft>
                <a:spcPct val="0"/>
              </a:spcAft>
            </a:pP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	10 years at Part Time (0.5 WTE) </a:t>
            </a:r>
          </a:p>
          <a:p>
            <a:pPr marL="342900" lvl="0" indent="-342900" fontAlgn="base">
              <a:spcAft>
                <a:spcPct val="0"/>
              </a:spcAft>
            </a:pP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	25 years in Total 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www.nhsbsa.nhs.uk/pensions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6621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052737"/>
            <a:ext cx="7772400" cy="936103"/>
          </a:xfrm>
        </p:spPr>
        <p:txBody>
          <a:bodyPr/>
          <a:lstStyle/>
          <a:p>
            <a:r>
              <a:rPr lang="en-GB" altLang="en-US" kern="0" dirty="0">
                <a:latin typeface="Arial"/>
                <a:cs typeface="+mj-cs"/>
              </a:rPr>
              <a:t>Remember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132856"/>
            <a:ext cx="8424936" cy="4032448"/>
          </a:xfrm>
        </p:spPr>
        <p:txBody>
          <a:bodyPr>
            <a:normAutofit lnSpcReduction="10000"/>
          </a:bodyPr>
          <a:lstStyle/>
          <a:p>
            <a:pPr marL="342900" lvl="0" indent="-342900" fontAlgn="base">
              <a:spcAft>
                <a:spcPct val="0"/>
              </a:spcAft>
              <a:buFont typeface="Wingdings" pitchFamily="2" charset="2"/>
              <a:buChar char="§"/>
            </a:pP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In reality every hour worked is calculated. </a:t>
            </a:r>
          </a:p>
          <a:p>
            <a:pPr marL="342900" lvl="0" indent="-342900" fontAlgn="base">
              <a:spcAft>
                <a:spcPct val="0"/>
              </a:spcAft>
            </a:pP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	Full time </a:t>
            </a:r>
            <a:r>
              <a:rPr lang="en-GB" altLang="en-US" kern="0" dirty="0" smtClean="0">
                <a:solidFill>
                  <a:srgbClr val="000000"/>
                </a:solidFill>
                <a:latin typeface="Arial"/>
                <a:cs typeface="+mn-cs"/>
              </a:rPr>
              <a:t>member </a:t>
            </a: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works:-</a:t>
            </a:r>
          </a:p>
          <a:p>
            <a:pPr marL="342900" lvl="0" indent="-342900" fontAlgn="base">
              <a:spcAft>
                <a:spcPct val="0"/>
              </a:spcAft>
            </a:pP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	37.50 x 52.143 weeks = 1955 hours </a:t>
            </a:r>
          </a:p>
          <a:p>
            <a:pPr marL="342900" lvl="0" indent="-342900" fontAlgn="base">
              <a:spcAft>
                <a:spcPct val="0"/>
              </a:spcAft>
            </a:pP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	</a:t>
            </a:r>
            <a:r>
              <a:rPr lang="en-GB" altLang="en-US" kern="0" dirty="0" smtClean="0">
                <a:solidFill>
                  <a:srgbClr val="000000"/>
                </a:solidFill>
                <a:latin typeface="Arial"/>
                <a:cs typeface="+mn-cs"/>
              </a:rPr>
              <a:t>1955 </a:t>
            </a: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hours = 365 days membership </a:t>
            </a:r>
          </a:p>
          <a:p>
            <a:pPr marL="342900" lvl="0" indent="-342900" fontAlgn="base">
              <a:spcAft>
                <a:spcPct val="0"/>
              </a:spcAft>
            </a:pP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    Part time </a:t>
            </a:r>
            <a:r>
              <a:rPr lang="en-GB" altLang="en-US" kern="0" dirty="0" smtClean="0">
                <a:solidFill>
                  <a:srgbClr val="000000"/>
                </a:solidFill>
                <a:latin typeface="Arial"/>
                <a:cs typeface="+mn-cs"/>
              </a:rPr>
              <a:t>member </a:t>
            </a: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works:-</a:t>
            </a:r>
          </a:p>
          <a:p>
            <a:pPr marL="342900" lvl="0" indent="-342900" fontAlgn="base">
              <a:spcAft>
                <a:spcPct val="0"/>
              </a:spcAft>
            </a:pP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    30 x 52.143 weeks = 1564 hours </a:t>
            </a:r>
          </a:p>
          <a:p>
            <a:pPr marL="342900" lvl="0" indent="-342900" fontAlgn="base">
              <a:spcAft>
                <a:spcPct val="0"/>
              </a:spcAft>
            </a:pP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    1564 hours = 292 days membership 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www.nhsbsa.nhs.uk/pensions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8680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196753"/>
            <a:ext cx="7772400" cy="1080120"/>
          </a:xfrm>
        </p:spPr>
        <p:txBody>
          <a:bodyPr/>
          <a:lstStyle/>
          <a:p>
            <a:r>
              <a:rPr lang="en-GB" altLang="en-US" kern="0" dirty="0">
                <a:latin typeface="Arial"/>
                <a:cs typeface="+mj-cs"/>
              </a:rPr>
              <a:t>2008 Scheme – </a:t>
            </a:r>
            <a:r>
              <a:rPr lang="en-GB" altLang="en-US" sz="2000" b="0" kern="0" dirty="0">
                <a:latin typeface="Arial"/>
                <a:cs typeface="+mj-cs"/>
              </a:rPr>
              <a:t>Members from April 2008 or if you have transferred in with NHS Pension Choice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492896"/>
            <a:ext cx="8352928" cy="3672408"/>
          </a:xfrm>
        </p:spPr>
        <p:txBody>
          <a:bodyPr>
            <a:normAutofit lnSpcReduction="10000"/>
          </a:bodyPr>
          <a:lstStyle/>
          <a:p>
            <a:pPr marL="342900" lvl="0" indent="-342900" fontAlgn="base">
              <a:spcAft>
                <a:spcPct val="0"/>
              </a:spcAft>
              <a:buFont typeface="Wingdings" pitchFamily="2" charset="2"/>
              <a:buChar char="§"/>
            </a:pP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1/60 Scheme – No auto lump sum</a:t>
            </a:r>
          </a:p>
          <a:p>
            <a:pPr marL="342900" lvl="0" indent="-342900" fontAlgn="base">
              <a:spcAft>
                <a:spcPct val="0"/>
              </a:spcAft>
            </a:pP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-  Commute part of pension (1:12)</a:t>
            </a:r>
          </a:p>
          <a:p>
            <a:pPr marL="342900" lvl="0" indent="-342900" fontAlgn="base">
              <a:spcAft>
                <a:spcPct val="0"/>
              </a:spcAft>
              <a:buFont typeface="Wingdings" pitchFamily="2" charset="2"/>
              <a:buChar char="§"/>
            </a:pP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Final Salary – Average of best 3 years in last 10 years (+ Cost of Living)</a:t>
            </a:r>
          </a:p>
          <a:p>
            <a:pPr marL="342900" lvl="0" indent="-342900" fontAlgn="base">
              <a:spcAft>
                <a:spcPct val="0"/>
              </a:spcAft>
              <a:buFont typeface="Wingdings" pitchFamily="2" charset="2"/>
              <a:buChar char="§"/>
            </a:pP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Normal Pension Age = 65 </a:t>
            </a:r>
          </a:p>
          <a:p>
            <a:pPr marL="342900" lvl="0" indent="-342900" fontAlgn="base">
              <a:spcAft>
                <a:spcPct val="0"/>
              </a:spcAft>
              <a:buFont typeface="Wingdings" pitchFamily="2" charset="2"/>
              <a:buChar char="§"/>
            </a:pP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Draw down pension 2 times + continue paying pension contributions and working</a:t>
            </a:r>
            <a:endParaRPr lang="en-US" altLang="en-US" kern="0" dirty="0">
              <a:solidFill>
                <a:srgbClr val="000000"/>
              </a:solidFill>
              <a:latin typeface="Arial"/>
              <a:cs typeface="+mn-cs"/>
            </a:endParaRP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www.nhsbsa.nhs.uk/pensions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2764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124745"/>
            <a:ext cx="7772400" cy="936103"/>
          </a:xfrm>
        </p:spPr>
        <p:txBody>
          <a:bodyPr/>
          <a:lstStyle/>
          <a:p>
            <a:r>
              <a:rPr lang="en-GB" altLang="en-US" kern="0" dirty="0">
                <a:latin typeface="Arial"/>
                <a:cs typeface="+mj-cs"/>
              </a:rPr>
              <a:t>Re-Employment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132856"/>
            <a:ext cx="8352928" cy="4032448"/>
          </a:xfrm>
        </p:spPr>
        <p:txBody>
          <a:bodyPr>
            <a:normAutofit lnSpcReduction="10000"/>
          </a:bodyPr>
          <a:lstStyle/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Font typeface="Wingdings" pitchFamily="2" charset="2"/>
              <a:buChar char="§"/>
            </a:pPr>
            <a:r>
              <a:rPr lang="en-GB" altLang="en-US" sz="3000" kern="0" dirty="0">
                <a:solidFill>
                  <a:srgbClr val="000000"/>
                </a:solidFill>
                <a:latin typeface="Arial"/>
                <a:cs typeface="+mn-cs"/>
              </a:rPr>
              <a:t>You must take one month’s break in employment. The break is defined as follows: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Font typeface="Wingdings" pitchFamily="2" charset="2"/>
              <a:buChar char="§"/>
            </a:pPr>
            <a:r>
              <a:rPr lang="en-GB" altLang="en-US" sz="2200" kern="0" dirty="0">
                <a:solidFill>
                  <a:srgbClr val="000000"/>
                </a:solidFill>
                <a:latin typeface="Arial"/>
                <a:cs typeface="+mn-cs"/>
              </a:rPr>
              <a:t>A full calendar month off work unpaid, or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Font typeface="Wingdings" pitchFamily="2" charset="2"/>
              <a:buChar char="§"/>
            </a:pPr>
            <a:r>
              <a:rPr lang="en-GB" altLang="en-US" sz="2200" kern="0" dirty="0">
                <a:solidFill>
                  <a:srgbClr val="000000"/>
                </a:solidFill>
                <a:latin typeface="Arial"/>
                <a:cs typeface="+mn-cs"/>
              </a:rPr>
              <a:t>A 24 hour break in employment unpaid, followed by one calendar month working no more than 16 hours per week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Font typeface="Wingdings" pitchFamily="2" charset="2"/>
              <a:buChar char="§"/>
            </a:pPr>
            <a:r>
              <a:rPr lang="en-GB" altLang="en-US" sz="3000" kern="0" dirty="0">
                <a:solidFill>
                  <a:srgbClr val="000000"/>
                </a:solidFill>
                <a:latin typeface="Arial"/>
                <a:cs typeface="+mn-cs"/>
              </a:rPr>
              <a:t>Reduction of Pension (Abatement) 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</a:pPr>
            <a:r>
              <a:rPr lang="en-GB" altLang="en-US" sz="3000" kern="0" dirty="0">
                <a:solidFill>
                  <a:srgbClr val="000000"/>
                </a:solidFill>
                <a:latin typeface="Arial"/>
                <a:cs typeface="+mn-cs"/>
              </a:rPr>
              <a:t>	This only applies for special classes until 	  you reach age 60.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</a:pPr>
            <a:r>
              <a:rPr lang="en-GB" altLang="en-US" sz="3000" kern="0" dirty="0">
                <a:solidFill>
                  <a:srgbClr val="000000"/>
                </a:solidFill>
                <a:latin typeface="Arial"/>
                <a:cs typeface="+mn-cs"/>
              </a:rPr>
              <a:t>	Pension + New Pay should not be greater   than Pensionable Pay on retiring.  </a:t>
            </a:r>
            <a:endParaRPr lang="en-US" altLang="en-US" sz="3000" kern="0" dirty="0">
              <a:solidFill>
                <a:srgbClr val="000000"/>
              </a:solidFill>
              <a:latin typeface="Arial"/>
              <a:cs typeface="+mn-cs"/>
            </a:endParaRPr>
          </a:p>
          <a:p>
            <a:pPr marL="342900" lvl="0" indent="-342900" defTabSz="457200">
              <a:buFont typeface="Arial"/>
              <a:buChar char="•"/>
            </a:pPr>
            <a:endParaRPr lang="en-GB" sz="3000" dirty="0">
              <a:solidFill>
                <a:srgbClr val="333333"/>
              </a:solidFill>
              <a:latin typeface="Arial"/>
              <a:cs typeface="+mn-cs"/>
            </a:endParaRP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www.nhsbsa.nhs.uk/pensions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8532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196753"/>
            <a:ext cx="7772400" cy="936103"/>
          </a:xfrm>
        </p:spPr>
        <p:txBody>
          <a:bodyPr/>
          <a:lstStyle/>
          <a:p>
            <a:r>
              <a:rPr lang="en-GB" altLang="en-US" kern="0" dirty="0">
                <a:latin typeface="Arial"/>
                <a:cs typeface="+mj-cs"/>
              </a:rPr>
              <a:t>VER</a:t>
            </a:r>
            <a:r>
              <a:rPr lang="en-GB" altLang="en-US" kern="0" dirty="0">
                <a:solidFill>
                  <a:srgbClr val="A6192E"/>
                </a:solidFill>
                <a:latin typeface="Arial"/>
                <a:cs typeface="+mj-cs"/>
              </a:rPr>
              <a:t>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352928" cy="3960440"/>
          </a:xfrm>
        </p:spPr>
        <p:txBody>
          <a:bodyPr/>
          <a:lstStyle/>
          <a:p>
            <a:pPr marL="342900" lvl="0" indent="-342900" fontAlgn="base">
              <a:spcAft>
                <a:spcPct val="0"/>
              </a:spcAft>
            </a:pPr>
            <a:r>
              <a:rPr lang="en-GB" altLang="en-US" sz="3000" b="1" kern="0" dirty="0">
                <a:solidFill>
                  <a:srgbClr val="000000"/>
                </a:solidFill>
                <a:latin typeface="Arial"/>
                <a:cs typeface="+mn-cs"/>
              </a:rPr>
              <a:t>1995 section</a:t>
            </a:r>
          </a:p>
          <a:p>
            <a:pPr marL="342900" lvl="0" indent="-342900" fontAlgn="base">
              <a:spcAft>
                <a:spcPct val="0"/>
              </a:spcAft>
              <a:buFont typeface="Wingdings" pitchFamily="2" charset="2"/>
              <a:buChar char="§"/>
            </a:pPr>
            <a:r>
              <a:rPr lang="en-GB" altLang="en-US" sz="3000" kern="0" dirty="0">
                <a:solidFill>
                  <a:srgbClr val="000000"/>
                </a:solidFill>
                <a:latin typeface="Arial"/>
                <a:cs typeface="+mn-cs"/>
              </a:rPr>
              <a:t>From Age 50 *</a:t>
            </a:r>
          </a:p>
          <a:p>
            <a:pPr marL="342900" lvl="0" indent="-342900" fontAlgn="base">
              <a:spcAft>
                <a:spcPct val="0"/>
              </a:spcAft>
            </a:pPr>
            <a:r>
              <a:rPr lang="en-GB" altLang="en-US" sz="3000" kern="0" dirty="0">
                <a:solidFill>
                  <a:srgbClr val="000000"/>
                </a:solidFill>
                <a:latin typeface="Arial"/>
                <a:cs typeface="+mn-cs"/>
              </a:rPr>
              <a:t>*  From April 2006 - new staff minimum age 55</a:t>
            </a:r>
          </a:p>
          <a:p>
            <a:pPr marL="342900" lvl="0" indent="-342900" fontAlgn="base">
              <a:spcAft>
                <a:spcPct val="0"/>
              </a:spcAft>
              <a:buFont typeface="Wingdings" pitchFamily="2" charset="2"/>
              <a:buChar char="§"/>
            </a:pPr>
            <a:r>
              <a:rPr lang="en-GB" altLang="en-US" sz="3000" kern="0" dirty="0">
                <a:solidFill>
                  <a:srgbClr val="000000"/>
                </a:solidFill>
                <a:latin typeface="Arial"/>
                <a:cs typeface="+mn-cs"/>
              </a:rPr>
              <a:t>Service only as at retirement date </a:t>
            </a:r>
          </a:p>
          <a:p>
            <a:pPr marL="342900" lvl="0" indent="-342900" fontAlgn="base">
              <a:spcAft>
                <a:spcPct val="0"/>
              </a:spcAft>
              <a:buFont typeface="Wingdings" pitchFamily="2" charset="2"/>
              <a:buChar char="§"/>
            </a:pPr>
            <a:r>
              <a:rPr lang="en-GB" altLang="en-US" sz="3000" b="1" kern="0" dirty="0">
                <a:solidFill>
                  <a:srgbClr val="000000"/>
                </a:solidFill>
                <a:latin typeface="Arial"/>
                <a:cs typeface="+mn-cs"/>
              </a:rPr>
              <a:t>2008 section &amp; 2015 scheme </a:t>
            </a:r>
          </a:p>
          <a:p>
            <a:pPr marL="342900" lvl="0" indent="-342900" fontAlgn="base">
              <a:spcAft>
                <a:spcPct val="0"/>
              </a:spcAft>
              <a:buFont typeface="Wingdings" pitchFamily="2" charset="2"/>
              <a:buChar char="§"/>
            </a:pPr>
            <a:r>
              <a:rPr lang="en-GB" altLang="en-US" sz="3000" kern="0" dirty="0">
                <a:solidFill>
                  <a:srgbClr val="000000"/>
                </a:solidFill>
                <a:latin typeface="Arial"/>
                <a:cs typeface="+mn-cs"/>
              </a:rPr>
              <a:t>from Age 55</a:t>
            </a:r>
            <a:endParaRPr lang="en-GB" altLang="en-US" sz="3000" b="1" kern="0" dirty="0">
              <a:solidFill>
                <a:srgbClr val="000000"/>
              </a:solidFill>
              <a:latin typeface="Arial"/>
              <a:cs typeface="+mn-cs"/>
            </a:endParaRP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www.nhsbsa.nhs.uk/pensions 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0032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1008112"/>
          </a:xfrm>
        </p:spPr>
        <p:txBody>
          <a:bodyPr>
            <a:normAutofit/>
          </a:bodyPr>
          <a:lstStyle/>
          <a:p>
            <a:r>
              <a:rPr lang="en-GB" altLang="en-US" kern="0" dirty="0">
                <a:latin typeface="Arial"/>
              </a:rPr>
              <a:t>VER Pension - 1995</a:t>
            </a:r>
            <a:endParaRPr lang="en-GB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23408"/>
            <a:ext cx="8229600" cy="1755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www.nhsbsa.nhs.uk/pensions 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7131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008112"/>
          </a:xfrm>
        </p:spPr>
        <p:txBody>
          <a:bodyPr>
            <a:normAutofit/>
          </a:bodyPr>
          <a:lstStyle/>
          <a:p>
            <a:r>
              <a:rPr lang="en-GB" altLang="en-US" kern="0" dirty="0"/>
              <a:t>VER – Lump Sum - 1995</a:t>
            </a:r>
            <a:endParaRPr lang="en-GB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33568"/>
            <a:ext cx="8229600" cy="176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www.nhsbsa.nhs.uk/pensions 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0408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152128"/>
          </a:xfrm>
        </p:spPr>
        <p:txBody>
          <a:bodyPr/>
          <a:lstStyle/>
          <a:p>
            <a:r>
              <a:rPr lang="en-GB" altLang="en-US" kern="0" dirty="0">
                <a:latin typeface="Arial"/>
                <a:cs typeface="+mj-cs"/>
              </a:rPr>
              <a:t>VER – Pension  - 2008</a:t>
            </a:r>
            <a:endParaRPr lang="en-GB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53030"/>
            <a:ext cx="8229600" cy="1767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www.nhsbsa.nhs.uk/pensions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7815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196753"/>
            <a:ext cx="7772400" cy="1080119"/>
          </a:xfrm>
        </p:spPr>
        <p:txBody>
          <a:bodyPr/>
          <a:lstStyle/>
          <a:p>
            <a:r>
              <a:rPr lang="en-US" altLang="en-US" kern="0" dirty="0"/>
              <a:t>Reasons for Retirement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492896"/>
            <a:ext cx="8136904" cy="3384376"/>
          </a:xfrm>
        </p:spPr>
        <p:txBody>
          <a:bodyPr>
            <a:normAutofit fontScale="25000" lnSpcReduction="20000"/>
          </a:bodyPr>
          <a:lstStyle/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Font typeface="Wingdings" pitchFamily="2" charset="2"/>
              <a:buChar char="§"/>
            </a:pPr>
            <a:r>
              <a:rPr lang="en-GB" altLang="en-US" sz="12800" kern="0" dirty="0">
                <a:solidFill>
                  <a:srgbClr val="000000"/>
                </a:solidFill>
                <a:latin typeface="Arial"/>
                <a:cs typeface="+mn-cs"/>
              </a:rPr>
              <a:t>Retirement at NHS Normal Pensionable Age or Above 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Font typeface="Wingdings" pitchFamily="2" charset="2"/>
              <a:buChar char="§"/>
            </a:pPr>
            <a:r>
              <a:rPr lang="en-GB" altLang="en-US" sz="12800" kern="0" dirty="0">
                <a:solidFill>
                  <a:srgbClr val="000000"/>
                </a:solidFill>
                <a:latin typeface="Arial"/>
                <a:cs typeface="+mn-cs"/>
              </a:rPr>
              <a:t>Termination under Pensionable Age 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</a:pPr>
            <a:r>
              <a:rPr lang="en-GB" altLang="en-US" sz="12800" kern="0" dirty="0">
                <a:solidFill>
                  <a:srgbClr val="000000"/>
                </a:solidFill>
                <a:latin typeface="Arial"/>
                <a:cs typeface="+mn-cs"/>
              </a:rPr>
              <a:t>	 - </a:t>
            </a:r>
            <a:r>
              <a:rPr lang="en-GB" altLang="en-US" sz="12800" kern="0" dirty="0" smtClean="0">
                <a:solidFill>
                  <a:srgbClr val="000000"/>
                </a:solidFill>
                <a:latin typeface="Arial"/>
                <a:cs typeface="+mn-cs"/>
              </a:rPr>
              <a:t>Ill-Health </a:t>
            </a:r>
            <a:r>
              <a:rPr lang="en-GB" altLang="en-US" sz="12800" kern="0" dirty="0">
                <a:solidFill>
                  <a:srgbClr val="000000"/>
                </a:solidFill>
                <a:latin typeface="Arial"/>
                <a:cs typeface="+mn-cs"/>
              </a:rPr>
              <a:t>Retirement 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</a:pPr>
            <a:r>
              <a:rPr lang="en-GB" altLang="en-US" sz="12800" kern="0" dirty="0">
                <a:solidFill>
                  <a:srgbClr val="000000"/>
                </a:solidFill>
                <a:latin typeface="Arial"/>
                <a:cs typeface="+mn-cs"/>
              </a:rPr>
              <a:t>	 - </a:t>
            </a:r>
            <a:r>
              <a:rPr lang="en-GB" altLang="en-US" sz="12800" kern="0" dirty="0" smtClean="0">
                <a:solidFill>
                  <a:srgbClr val="000000"/>
                </a:solidFill>
                <a:latin typeface="Arial"/>
                <a:cs typeface="+mn-cs"/>
              </a:rPr>
              <a:t>Redundancy</a:t>
            </a:r>
            <a:endParaRPr lang="en-GB" altLang="en-US" sz="12800" kern="0" dirty="0">
              <a:solidFill>
                <a:srgbClr val="000000"/>
              </a:solidFill>
              <a:latin typeface="Arial"/>
              <a:cs typeface="+mn-cs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</a:pPr>
            <a:r>
              <a:rPr lang="en-GB" altLang="en-US" sz="12800" kern="0" dirty="0">
                <a:solidFill>
                  <a:srgbClr val="000000"/>
                </a:solidFill>
                <a:latin typeface="Arial"/>
                <a:cs typeface="+mn-cs"/>
              </a:rPr>
              <a:t>    - Voluntary Early Retirement (VER </a:t>
            </a:r>
            <a:r>
              <a:rPr lang="en-GB" altLang="en-US" sz="12800" kern="0" dirty="0" smtClean="0">
                <a:solidFill>
                  <a:srgbClr val="000000"/>
                </a:solidFill>
                <a:latin typeface="Arial"/>
                <a:cs typeface="+mn-cs"/>
              </a:rPr>
              <a:t>with		reduction)</a:t>
            </a:r>
            <a:endParaRPr lang="en-GB" sz="1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31840" y="6457198"/>
            <a:ext cx="2895600" cy="365125"/>
          </a:xfrm>
        </p:spPr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www.nhsbsa.nhs.uk/pensions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87871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196753"/>
            <a:ext cx="7772400" cy="1080119"/>
          </a:xfrm>
        </p:spPr>
        <p:txBody>
          <a:bodyPr/>
          <a:lstStyle/>
          <a:p>
            <a:r>
              <a:rPr lang="en-GB" altLang="en-US" kern="0" dirty="0" smtClean="0">
                <a:latin typeface="Arial"/>
                <a:cs typeface="+mj-cs"/>
              </a:rPr>
              <a:t>ILL </a:t>
            </a:r>
            <a:r>
              <a:rPr lang="en-GB" altLang="en-US" kern="0" dirty="0">
                <a:latin typeface="Arial"/>
                <a:cs typeface="+mj-cs"/>
              </a:rPr>
              <a:t>Health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352928" cy="3816424"/>
          </a:xfrm>
        </p:spPr>
        <p:txBody>
          <a:bodyPr/>
          <a:lstStyle/>
          <a:p>
            <a:pPr marL="342900" lvl="0" indent="-342900" fontAlgn="base">
              <a:spcAft>
                <a:spcPct val="0"/>
              </a:spcAft>
              <a:buFont typeface="Wingdings" pitchFamily="2" charset="2"/>
              <a:buChar char="§"/>
            </a:pP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Tier 1 – Unable to do your job</a:t>
            </a:r>
          </a:p>
          <a:p>
            <a:pPr marL="342900" lvl="0" indent="-342900" fontAlgn="base">
              <a:spcAft>
                <a:spcPct val="0"/>
              </a:spcAft>
            </a:pP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	Unreduced pension based on service accrued at termination.</a:t>
            </a:r>
          </a:p>
          <a:p>
            <a:pPr marL="342900" lvl="0" indent="-342900" fontAlgn="base">
              <a:spcAft>
                <a:spcPct val="0"/>
              </a:spcAft>
              <a:buFont typeface="Wingdings" pitchFamily="2" charset="2"/>
              <a:buChar char="§"/>
            </a:pP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Tier 2 – Unable to work at all service +</a:t>
            </a:r>
          </a:p>
          <a:p>
            <a:pPr marL="342900" lvl="0" indent="-342900" fontAlgn="base">
              <a:spcAft>
                <a:spcPct val="0"/>
              </a:spcAft>
            </a:pP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	enhanced pension = two thirds of 	 pension to prospective normal 	 	  retirement age.</a:t>
            </a:r>
            <a:endParaRPr lang="en-US" altLang="en-US" kern="0" dirty="0">
              <a:solidFill>
                <a:srgbClr val="000000"/>
              </a:solidFill>
              <a:latin typeface="Arial"/>
              <a:cs typeface="+mn-cs"/>
            </a:endParaRP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www.nhsbsa.nhs.uk/pensions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50463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124745"/>
            <a:ext cx="7772400" cy="1296144"/>
          </a:xfrm>
        </p:spPr>
        <p:txBody>
          <a:bodyPr/>
          <a:lstStyle/>
          <a:p>
            <a:r>
              <a:rPr lang="en-GB" altLang="en-US" kern="0" dirty="0">
                <a:latin typeface="Arial"/>
                <a:cs typeface="+mj-cs"/>
              </a:rPr>
              <a:t>Compulsory Redundancy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420888"/>
            <a:ext cx="8424936" cy="3672408"/>
          </a:xfrm>
        </p:spPr>
        <p:txBody>
          <a:bodyPr>
            <a:normAutofit/>
          </a:bodyPr>
          <a:lstStyle/>
          <a:p>
            <a:pPr marL="342900" lvl="0" indent="-342900" fontAlgn="base"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GB" kern="0" dirty="0">
                <a:solidFill>
                  <a:srgbClr val="000000"/>
                </a:solidFill>
                <a:latin typeface="Arial"/>
                <a:cs typeface="+mn-cs"/>
              </a:rPr>
              <a:t>Must be at minimum pension age, 50 or 55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GB" kern="0" dirty="0">
                <a:solidFill>
                  <a:srgbClr val="000000"/>
                </a:solidFill>
                <a:latin typeface="Arial"/>
                <a:cs typeface="+mn-cs"/>
              </a:rPr>
              <a:t>   3 choices:</a:t>
            </a:r>
          </a:p>
          <a:p>
            <a:pPr marL="1143000" lvl="2" indent="-228600" algn="l" fontAlgn="base"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en-GB" kern="0" dirty="0">
                <a:solidFill>
                  <a:srgbClr val="000000"/>
                </a:solidFill>
                <a:latin typeface="Arial"/>
                <a:cs typeface="+mn-cs"/>
              </a:rPr>
              <a:t>Unreduced Pension, with costs met by the member and balance of redundancy</a:t>
            </a:r>
          </a:p>
          <a:p>
            <a:pPr marL="1143000" lvl="2" indent="-228600" algn="l" fontAlgn="base"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en-GB" kern="0" dirty="0">
                <a:solidFill>
                  <a:srgbClr val="000000"/>
                </a:solidFill>
                <a:latin typeface="Arial"/>
                <a:cs typeface="+mn-cs"/>
              </a:rPr>
              <a:t>Reduced pension on VER and full  	      redundancy</a:t>
            </a:r>
          </a:p>
          <a:p>
            <a:pPr marL="1143000" lvl="2" indent="-228600" algn="l" fontAlgn="base"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en-GB" kern="0" dirty="0">
                <a:solidFill>
                  <a:srgbClr val="000000"/>
                </a:solidFill>
                <a:latin typeface="Arial"/>
                <a:cs typeface="+mn-cs"/>
              </a:rPr>
              <a:t>Redundancy only </a:t>
            </a:r>
          </a:p>
          <a:p>
            <a:pPr marL="342900" lvl="0" indent="-342900" defTabSz="457200">
              <a:buFont typeface="Arial"/>
              <a:buChar char="•"/>
            </a:pPr>
            <a:endParaRPr lang="en-GB" dirty="0">
              <a:solidFill>
                <a:srgbClr val="333333"/>
              </a:solidFill>
              <a:latin typeface="Arial"/>
              <a:cs typeface="+mn-cs"/>
            </a:endParaRP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www.nhsbsa.nhs.uk/pensions 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8446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124743"/>
            <a:ext cx="7772400" cy="1080121"/>
          </a:xfrm>
        </p:spPr>
        <p:txBody>
          <a:bodyPr/>
          <a:lstStyle/>
          <a:p>
            <a:r>
              <a:rPr lang="en-GB" altLang="en-US" kern="0" dirty="0">
                <a:latin typeface="Arial"/>
                <a:cs typeface="+mj-cs"/>
              </a:rPr>
              <a:t>When you Retire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204864"/>
            <a:ext cx="8352928" cy="3888432"/>
          </a:xfrm>
        </p:spPr>
        <p:txBody>
          <a:bodyPr/>
          <a:lstStyle/>
          <a:p>
            <a:pPr marL="342900" lvl="0" indent="-342900" fontAlgn="base">
              <a:spcAft>
                <a:spcPct val="0"/>
              </a:spcAft>
              <a:buFont typeface="Wingdings" pitchFamily="2" charset="2"/>
              <a:buChar char="§"/>
            </a:pP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Pension agency require a minimum of 4 months notice. </a:t>
            </a:r>
          </a:p>
          <a:p>
            <a:pPr marL="342900" lvl="0" indent="-342900" fontAlgn="base">
              <a:spcAft>
                <a:spcPct val="0"/>
              </a:spcAft>
              <a:buFont typeface="Wingdings" pitchFamily="2" charset="2"/>
              <a:buChar char="§"/>
            </a:pP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Resign and agree you final day with your manager – including A/L </a:t>
            </a:r>
          </a:p>
          <a:p>
            <a:pPr marL="342900" lvl="0" indent="-342900" fontAlgn="base">
              <a:spcAft>
                <a:spcPct val="0"/>
              </a:spcAft>
              <a:buFont typeface="Wingdings" pitchFamily="2" charset="2"/>
              <a:buChar char="§"/>
            </a:pP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Claim your pension and complete form AW8         	    </a:t>
            </a:r>
          </a:p>
          <a:p>
            <a:pPr marL="342900" lvl="0" indent="-342900" defTabSz="457200">
              <a:buFont typeface="Arial"/>
              <a:buChar char="•"/>
            </a:pPr>
            <a:endParaRPr lang="en-GB" dirty="0">
              <a:solidFill>
                <a:srgbClr val="333333"/>
              </a:solidFill>
              <a:latin typeface="Arial"/>
              <a:cs typeface="+mn-cs"/>
            </a:endParaRP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www.nhsbsa.nhs.uk/pensions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67974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124745"/>
            <a:ext cx="7772400" cy="1296144"/>
          </a:xfrm>
        </p:spPr>
        <p:txBody>
          <a:bodyPr/>
          <a:lstStyle/>
          <a:p>
            <a:r>
              <a:rPr lang="en-GB" altLang="en-US" kern="0" dirty="0"/>
              <a:t>Your Pension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352928" cy="4032448"/>
          </a:xfrm>
        </p:spPr>
        <p:txBody>
          <a:bodyPr/>
          <a:lstStyle/>
          <a:p>
            <a:pPr marL="342900" lvl="0" indent="-342900" fontAlgn="base">
              <a:spcAft>
                <a:spcPct val="0"/>
              </a:spcAft>
              <a:buFont typeface="Wingdings" pitchFamily="2" charset="2"/>
              <a:buChar char="§"/>
            </a:pP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Lump Sum is normally paid the day after you retire.</a:t>
            </a:r>
          </a:p>
          <a:p>
            <a:pPr marL="342900" lvl="0" indent="-342900" fontAlgn="base">
              <a:spcAft>
                <a:spcPct val="0"/>
              </a:spcAft>
              <a:buFont typeface="Wingdings" pitchFamily="2" charset="2"/>
              <a:buChar char="§"/>
            </a:pP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Your Pension is paid monthly in arrears.</a:t>
            </a:r>
          </a:p>
          <a:p>
            <a:pPr marL="342900" lvl="0" indent="-342900" fontAlgn="base">
              <a:spcAft>
                <a:spcPct val="0"/>
              </a:spcAft>
            </a:pP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   (i.e. Pension is credited using your date of     birth i.e. If born on 15</a:t>
            </a:r>
            <a:r>
              <a:rPr lang="en-GB" altLang="en-US" kern="0" baseline="30000" dirty="0">
                <a:solidFill>
                  <a:srgbClr val="000000"/>
                </a:solidFill>
                <a:latin typeface="Arial"/>
                <a:cs typeface="+mn-cs"/>
              </a:rPr>
              <a:t>th</a:t>
            </a: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 that will be your payday) 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59832" y="6381328"/>
            <a:ext cx="3024336" cy="476673"/>
          </a:xfrm>
        </p:spPr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www.nhsbsa.nhs.uk/pensions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4437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052737"/>
            <a:ext cx="7772400" cy="1296144"/>
          </a:xfrm>
        </p:spPr>
        <p:txBody>
          <a:bodyPr/>
          <a:lstStyle/>
          <a:p>
            <a:r>
              <a:rPr lang="en-GB" altLang="en-US" kern="0" dirty="0">
                <a:latin typeface="Arial"/>
                <a:cs typeface="+mj-cs"/>
              </a:rPr>
              <a:t>Recent Changes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80920" cy="3816424"/>
          </a:xfrm>
        </p:spPr>
        <p:txBody>
          <a:bodyPr/>
          <a:lstStyle/>
          <a:p>
            <a:pPr marL="342900" lvl="0" indent="-342900" fontAlgn="base">
              <a:spcAft>
                <a:spcPct val="0"/>
              </a:spcAft>
              <a:buFont typeface="Wingdings" pitchFamily="2" charset="2"/>
              <a:buChar char="§"/>
            </a:pPr>
            <a:r>
              <a:rPr lang="en-GB" altLang="en-US" sz="3000" kern="0" dirty="0">
                <a:solidFill>
                  <a:srgbClr val="000000"/>
                </a:solidFill>
                <a:latin typeface="Arial"/>
                <a:cs typeface="+mn-cs"/>
              </a:rPr>
              <a:t>Accrued benefits are safe</a:t>
            </a:r>
          </a:p>
          <a:p>
            <a:pPr marL="342900" lvl="0" indent="-342900" fontAlgn="base">
              <a:spcAft>
                <a:spcPct val="0"/>
              </a:spcAft>
              <a:buFont typeface="Wingdings" pitchFamily="2" charset="2"/>
              <a:buChar char="§"/>
            </a:pPr>
            <a:r>
              <a:rPr lang="en-GB" altLang="en-US" sz="3000" kern="0" dirty="0">
                <a:solidFill>
                  <a:srgbClr val="000000"/>
                </a:solidFill>
                <a:latin typeface="Arial"/>
                <a:cs typeface="+mn-cs"/>
              </a:rPr>
              <a:t>CPI instead of RPI </a:t>
            </a:r>
          </a:p>
          <a:p>
            <a:pPr marL="342900" lvl="0" indent="-342900" fontAlgn="base">
              <a:spcAft>
                <a:spcPct val="0"/>
              </a:spcAft>
              <a:buFont typeface="Wingdings" pitchFamily="2" charset="2"/>
              <a:buChar char="§"/>
            </a:pPr>
            <a:r>
              <a:rPr lang="en-GB" altLang="en-US" sz="3000" kern="0" dirty="0">
                <a:solidFill>
                  <a:srgbClr val="000000"/>
                </a:solidFill>
                <a:latin typeface="Arial"/>
                <a:cs typeface="+mn-cs"/>
              </a:rPr>
              <a:t>Career average scheme from 2015 1/54th</a:t>
            </a:r>
          </a:p>
          <a:p>
            <a:pPr marL="342900" lvl="0" indent="-342900" fontAlgn="base">
              <a:spcAft>
                <a:spcPct val="0"/>
              </a:spcAft>
              <a:buFont typeface="Wingdings" pitchFamily="2" charset="2"/>
              <a:buChar char="§"/>
            </a:pPr>
            <a:r>
              <a:rPr lang="en-GB" altLang="en-US" sz="3000" kern="0" dirty="0">
                <a:solidFill>
                  <a:srgbClr val="000000"/>
                </a:solidFill>
                <a:latin typeface="Arial"/>
                <a:cs typeface="+mn-cs"/>
              </a:rPr>
              <a:t>Change in Retirement Age (SPA)</a:t>
            </a:r>
          </a:p>
          <a:p>
            <a:pPr marL="342900" lvl="0" indent="-342900" fontAlgn="base">
              <a:spcAft>
                <a:spcPct val="0"/>
              </a:spcAft>
              <a:buFont typeface="Wingdings" pitchFamily="2" charset="2"/>
              <a:buChar char="§"/>
            </a:pPr>
            <a:r>
              <a:rPr lang="en-GB" altLang="en-US" sz="3000" kern="0" dirty="0">
                <a:solidFill>
                  <a:srgbClr val="000000"/>
                </a:solidFill>
                <a:latin typeface="Arial"/>
                <a:cs typeface="+mn-cs"/>
              </a:rPr>
              <a:t>10yr protection from </a:t>
            </a:r>
            <a:r>
              <a:rPr lang="en-GB" altLang="en-US" sz="3000" u="sng" kern="0" dirty="0">
                <a:solidFill>
                  <a:srgbClr val="000000"/>
                </a:solidFill>
                <a:latin typeface="Arial"/>
                <a:cs typeface="+mn-cs"/>
              </a:rPr>
              <a:t>01/04/2012</a:t>
            </a:r>
          </a:p>
          <a:p>
            <a:pPr marL="342900" lvl="0" indent="-342900" fontAlgn="base">
              <a:spcAft>
                <a:spcPct val="0"/>
              </a:spcAft>
              <a:buFont typeface="Wingdings" pitchFamily="2" charset="2"/>
              <a:buChar char="§"/>
            </a:pPr>
            <a:r>
              <a:rPr lang="en-GB" altLang="en-US" sz="3000" kern="0" dirty="0">
                <a:solidFill>
                  <a:srgbClr val="000000"/>
                </a:solidFill>
                <a:latin typeface="Arial"/>
                <a:cs typeface="+mn-cs"/>
              </a:rPr>
              <a:t>Limited protection for those 13.5 years               from retirement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www.nhsbsa.nhs.uk/pensions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55042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124745"/>
            <a:ext cx="7772400" cy="1296144"/>
          </a:xfrm>
        </p:spPr>
        <p:txBody>
          <a:bodyPr/>
          <a:lstStyle/>
          <a:p>
            <a:r>
              <a:rPr lang="en-GB" altLang="en-US" kern="0" dirty="0"/>
              <a:t>Useful Contacts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280920" cy="3888432"/>
          </a:xfrm>
        </p:spPr>
        <p:txBody>
          <a:bodyPr/>
          <a:lstStyle/>
          <a:p>
            <a:pPr marL="342900" lvl="0" indent="-342900" fontAlgn="base">
              <a:spcAft>
                <a:spcPct val="0"/>
              </a:spcAft>
              <a:buFontTx/>
              <a:buChar char="•"/>
            </a:pPr>
            <a:r>
              <a:rPr lang="en-GB" altLang="en-US" sz="1800" b="1" kern="0" dirty="0">
                <a:solidFill>
                  <a:srgbClr val="000000"/>
                </a:solidFill>
                <a:latin typeface="Arial"/>
                <a:cs typeface="+mn-cs"/>
              </a:rPr>
              <a:t>Anne Wardman</a:t>
            </a:r>
            <a:r>
              <a:rPr lang="en-GB" altLang="en-US" sz="1800" kern="0" dirty="0">
                <a:solidFill>
                  <a:srgbClr val="000000"/>
                </a:solidFill>
                <a:latin typeface="Arial"/>
                <a:cs typeface="+mn-cs"/>
              </a:rPr>
              <a:t>		</a:t>
            </a:r>
            <a:r>
              <a:rPr lang="en-GB" altLang="en-US" sz="1800" b="1" kern="0" dirty="0">
                <a:solidFill>
                  <a:srgbClr val="000000"/>
                </a:solidFill>
                <a:latin typeface="Arial"/>
                <a:cs typeface="+mn-cs"/>
              </a:rPr>
              <a:t>Level 4 New Mill</a:t>
            </a:r>
            <a:r>
              <a:rPr lang="en-GB" altLang="en-US" sz="1800" kern="0" dirty="0">
                <a:solidFill>
                  <a:srgbClr val="000000"/>
                </a:solidFill>
                <a:latin typeface="Arial"/>
                <a:cs typeface="+mn-cs"/>
              </a:rPr>
              <a:t>		</a:t>
            </a:r>
            <a:r>
              <a:rPr lang="en-GB" altLang="en-US" sz="1800" b="1" kern="0" dirty="0">
                <a:solidFill>
                  <a:srgbClr val="000000"/>
                </a:solidFill>
                <a:latin typeface="Arial"/>
                <a:cs typeface="+mn-cs"/>
              </a:rPr>
              <a:t>01274 251000</a:t>
            </a:r>
          </a:p>
          <a:p>
            <a:pPr marL="342900" lvl="0" indent="-342900" fontAlgn="base">
              <a:spcAft>
                <a:spcPct val="0"/>
              </a:spcAft>
              <a:buFontTx/>
              <a:buChar char="•"/>
            </a:pPr>
            <a:endParaRPr lang="en-GB" altLang="en-US" sz="1800" kern="0" dirty="0">
              <a:solidFill>
                <a:srgbClr val="000000"/>
              </a:solidFill>
              <a:latin typeface="Arial"/>
              <a:cs typeface="+mn-cs"/>
            </a:endParaRPr>
          </a:p>
          <a:p>
            <a:pPr marL="342900" lvl="0" indent="-342900" fontAlgn="base">
              <a:spcAft>
                <a:spcPct val="0"/>
              </a:spcAft>
              <a:buFontTx/>
              <a:buChar char="•"/>
            </a:pPr>
            <a:r>
              <a:rPr lang="en-GB" altLang="en-US" sz="1800" b="1" kern="0" dirty="0">
                <a:solidFill>
                  <a:srgbClr val="000000"/>
                </a:solidFill>
                <a:latin typeface="Arial"/>
                <a:cs typeface="+mn-cs"/>
              </a:rPr>
              <a:t>NHS Pension Agency</a:t>
            </a:r>
            <a:r>
              <a:rPr lang="en-GB" altLang="en-US" sz="1800" kern="0" dirty="0">
                <a:solidFill>
                  <a:srgbClr val="000000"/>
                </a:solidFill>
                <a:latin typeface="Arial"/>
                <a:cs typeface="+mn-cs"/>
              </a:rPr>
              <a:t>		</a:t>
            </a:r>
            <a:r>
              <a:rPr lang="en-GB" altLang="en-US" sz="1800" b="1" kern="0" dirty="0">
                <a:solidFill>
                  <a:srgbClr val="000000"/>
                </a:solidFill>
                <a:latin typeface="Arial"/>
                <a:cs typeface="+mn-cs"/>
              </a:rPr>
              <a:t>Fleetwood</a:t>
            </a:r>
            <a:r>
              <a:rPr lang="en-GB" altLang="en-US" sz="1800" kern="0" dirty="0">
                <a:solidFill>
                  <a:srgbClr val="000000"/>
                </a:solidFill>
                <a:latin typeface="Arial"/>
                <a:cs typeface="+mn-cs"/>
              </a:rPr>
              <a:t>		</a:t>
            </a:r>
            <a:r>
              <a:rPr lang="en-GB" altLang="en-US" sz="1800" b="1" kern="0" dirty="0">
                <a:solidFill>
                  <a:srgbClr val="000000"/>
                </a:solidFill>
                <a:latin typeface="Arial"/>
                <a:cs typeface="+mn-cs"/>
              </a:rPr>
              <a:t>0300 330 1346 </a:t>
            </a:r>
          </a:p>
          <a:p>
            <a:pPr marL="342900" lvl="0" indent="-342900" fontAlgn="base">
              <a:spcAft>
                <a:spcPct val="0"/>
              </a:spcAft>
              <a:buFontTx/>
              <a:buChar char="•"/>
            </a:pPr>
            <a:endParaRPr lang="en-GB" altLang="en-US" sz="1800" kern="0" dirty="0">
              <a:solidFill>
                <a:srgbClr val="000000"/>
              </a:solidFill>
              <a:latin typeface="Arial"/>
              <a:cs typeface="+mn-cs"/>
            </a:endParaRPr>
          </a:p>
          <a:p>
            <a:pPr marL="342900" lvl="0" indent="-342900" fontAlgn="base">
              <a:spcAft>
                <a:spcPct val="0"/>
              </a:spcAft>
              <a:buFontTx/>
              <a:buChar char="•"/>
            </a:pPr>
            <a:r>
              <a:rPr lang="en-GB" altLang="en-US" sz="1800" b="1" kern="0" dirty="0">
                <a:solidFill>
                  <a:srgbClr val="000000"/>
                </a:solidFill>
                <a:latin typeface="Arial"/>
                <a:cs typeface="+mn-cs"/>
              </a:rPr>
              <a:t>Paymaster</a:t>
            </a:r>
            <a:r>
              <a:rPr lang="en-GB" altLang="en-US" sz="1800" kern="0" dirty="0">
                <a:solidFill>
                  <a:srgbClr val="000000"/>
                </a:solidFill>
                <a:latin typeface="Arial"/>
                <a:cs typeface="+mn-cs"/>
              </a:rPr>
              <a:t>			</a:t>
            </a:r>
            <a:r>
              <a:rPr lang="en-GB" altLang="en-US" sz="1800" b="1" kern="0" dirty="0">
                <a:solidFill>
                  <a:srgbClr val="000000"/>
                </a:solidFill>
                <a:latin typeface="Arial"/>
                <a:cs typeface="+mn-cs"/>
              </a:rPr>
              <a:t>Crawley</a:t>
            </a:r>
            <a:r>
              <a:rPr lang="en-GB" altLang="en-US" sz="1800" kern="0" dirty="0">
                <a:solidFill>
                  <a:srgbClr val="000000"/>
                </a:solidFill>
                <a:latin typeface="Arial"/>
                <a:cs typeface="+mn-cs"/>
              </a:rPr>
              <a:t>			</a:t>
            </a:r>
            <a:r>
              <a:rPr lang="en-GB" altLang="en-US" sz="1800" b="1" kern="0" dirty="0">
                <a:solidFill>
                  <a:srgbClr val="000000"/>
                </a:solidFill>
                <a:latin typeface="Arial"/>
                <a:cs typeface="+mn-cs"/>
              </a:rPr>
              <a:t>0845 1212 </a:t>
            </a:r>
            <a:r>
              <a:rPr lang="en-GB" altLang="en-US" sz="1800" b="1" kern="0" dirty="0" smtClean="0">
                <a:solidFill>
                  <a:srgbClr val="000000"/>
                </a:solidFill>
                <a:latin typeface="Arial"/>
                <a:cs typeface="+mn-cs"/>
              </a:rPr>
              <a:t>522</a:t>
            </a:r>
            <a:endParaRPr lang="en-GB" altLang="en-US" sz="1800" b="1" kern="0" dirty="0">
              <a:solidFill>
                <a:srgbClr val="000000"/>
              </a:solidFill>
              <a:latin typeface="Arial"/>
              <a:cs typeface="+mn-cs"/>
            </a:endParaRPr>
          </a:p>
          <a:p>
            <a:pPr marL="342900" lvl="0" indent="-342900" fontAlgn="base">
              <a:spcAft>
                <a:spcPct val="0"/>
              </a:spcAft>
              <a:buFontTx/>
              <a:buChar char="•"/>
            </a:pPr>
            <a:endParaRPr lang="en-GB" altLang="en-US" sz="1800" kern="0" dirty="0">
              <a:solidFill>
                <a:srgbClr val="000000"/>
              </a:solidFill>
              <a:latin typeface="Arial"/>
              <a:cs typeface="+mn-cs"/>
            </a:endParaRPr>
          </a:p>
          <a:p>
            <a:pPr marL="342900" lvl="0" indent="-342900" fontAlgn="base">
              <a:spcAft>
                <a:spcPct val="0"/>
              </a:spcAft>
              <a:buFontTx/>
              <a:buChar char="•"/>
            </a:pPr>
            <a:r>
              <a:rPr lang="en-GB" altLang="en-US" sz="1800" b="1" kern="0" dirty="0">
                <a:solidFill>
                  <a:srgbClr val="000000"/>
                </a:solidFill>
                <a:latin typeface="Arial"/>
                <a:cs typeface="+mn-cs"/>
              </a:rPr>
              <a:t>Inland Revenue</a:t>
            </a:r>
            <a:r>
              <a:rPr lang="en-GB" altLang="en-US" sz="1800" kern="0" dirty="0">
                <a:solidFill>
                  <a:srgbClr val="000000"/>
                </a:solidFill>
                <a:latin typeface="Arial"/>
                <a:cs typeface="+mn-cs"/>
              </a:rPr>
              <a:t>		</a:t>
            </a:r>
            <a:r>
              <a:rPr lang="en-GB" altLang="en-US" sz="1800" b="1" kern="0" dirty="0">
                <a:solidFill>
                  <a:srgbClr val="000000"/>
                </a:solidFill>
                <a:latin typeface="Arial"/>
                <a:cs typeface="+mn-cs"/>
              </a:rPr>
              <a:t>Cardiff</a:t>
            </a:r>
            <a:r>
              <a:rPr lang="en-GB" altLang="en-US" sz="1800" kern="0" dirty="0">
                <a:solidFill>
                  <a:srgbClr val="000000"/>
                </a:solidFill>
                <a:latin typeface="Arial"/>
                <a:cs typeface="+mn-cs"/>
              </a:rPr>
              <a:t>			</a:t>
            </a:r>
            <a:r>
              <a:rPr lang="en-GB" altLang="en-US" sz="1800" b="1" kern="0" dirty="0">
                <a:solidFill>
                  <a:srgbClr val="000000"/>
                </a:solidFill>
                <a:latin typeface="Arial"/>
                <a:cs typeface="+mn-cs"/>
              </a:rPr>
              <a:t>0845 3000 </a:t>
            </a:r>
            <a:r>
              <a:rPr lang="en-GB" altLang="en-US" sz="1800" b="1" kern="0" dirty="0" smtClean="0">
                <a:solidFill>
                  <a:srgbClr val="000000"/>
                </a:solidFill>
                <a:latin typeface="Arial"/>
                <a:cs typeface="+mn-cs"/>
              </a:rPr>
              <a:t>627</a:t>
            </a:r>
          </a:p>
          <a:p>
            <a:pPr lvl="0" fontAlgn="base">
              <a:spcAft>
                <a:spcPct val="0"/>
              </a:spcAft>
            </a:pPr>
            <a:endParaRPr lang="en-GB" altLang="en-US" sz="1800" b="1" kern="0" dirty="0">
              <a:solidFill>
                <a:srgbClr val="000000"/>
              </a:solidFill>
              <a:latin typeface="Arial"/>
              <a:cs typeface="+mn-cs"/>
            </a:endParaRPr>
          </a:p>
          <a:p>
            <a:pPr lvl="0" fontAlgn="base">
              <a:spcAft>
                <a:spcPct val="0"/>
              </a:spcAft>
            </a:pPr>
            <a:endParaRPr lang="en-GB" altLang="en-US" sz="1800" b="1" kern="0" dirty="0">
              <a:solidFill>
                <a:schemeClr val="tx1"/>
              </a:solidFill>
              <a:latin typeface="Arial"/>
              <a:cs typeface="+mn-cs"/>
            </a:endParaRPr>
          </a:p>
          <a:p>
            <a:pPr marL="342900" lvl="0" indent="-342900" fontAlgn="base">
              <a:spcAft>
                <a:spcPct val="0"/>
              </a:spcAft>
              <a:buFontTx/>
              <a:buChar char="•"/>
            </a:pPr>
            <a:endParaRPr lang="en-GB" altLang="en-US" sz="1800" kern="0" dirty="0">
              <a:solidFill>
                <a:srgbClr val="000000"/>
              </a:solidFill>
              <a:latin typeface="Arial"/>
              <a:cs typeface="+mn-cs"/>
            </a:endParaRPr>
          </a:p>
          <a:p>
            <a:pPr marL="342900" lvl="0" indent="-342900" defTabSz="457200">
              <a:buFont typeface="Arial"/>
              <a:buChar char="•"/>
            </a:pPr>
            <a:endParaRPr lang="en-GB" dirty="0">
              <a:solidFill>
                <a:srgbClr val="333333"/>
              </a:solidFill>
              <a:latin typeface="Arial"/>
              <a:cs typeface="+mn-cs"/>
            </a:endParaRP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www.nhsbsa.nhs.uk/pensions 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521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196753"/>
            <a:ext cx="7772400" cy="1296144"/>
          </a:xfrm>
        </p:spPr>
        <p:txBody>
          <a:bodyPr/>
          <a:lstStyle/>
          <a:p>
            <a:r>
              <a:rPr lang="en-GB" altLang="en-US" kern="0" dirty="0"/>
              <a:t>Normal Age Retirement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280920" cy="3888432"/>
          </a:xfrm>
        </p:spPr>
        <p:txBody>
          <a:bodyPr>
            <a:normAutofit/>
          </a:bodyPr>
          <a:lstStyle/>
          <a:p>
            <a:pPr lvl="0" fontAlgn="base">
              <a:spcAft>
                <a:spcPct val="0"/>
              </a:spcAft>
              <a:buFont typeface="Wingdings" pitchFamily="2" charset="2"/>
              <a:buChar char="§"/>
            </a:pPr>
            <a:r>
              <a:rPr lang="en-GB" altLang="en-US" kern="0" dirty="0">
                <a:solidFill>
                  <a:srgbClr val="000000"/>
                </a:solidFill>
              </a:rPr>
              <a:t>Pensionable Service </a:t>
            </a:r>
          </a:p>
          <a:p>
            <a:pPr lvl="0" fontAlgn="base">
              <a:spcAft>
                <a:spcPct val="0"/>
              </a:spcAft>
            </a:pPr>
            <a:r>
              <a:rPr lang="en-GB" altLang="en-US" kern="0" dirty="0">
                <a:solidFill>
                  <a:srgbClr val="000000"/>
                </a:solidFill>
              </a:rPr>
              <a:t>	and</a:t>
            </a:r>
          </a:p>
          <a:p>
            <a:pPr lvl="0" fontAlgn="base">
              <a:spcAft>
                <a:spcPct val="0"/>
              </a:spcAft>
              <a:buFont typeface="Wingdings" pitchFamily="2" charset="2"/>
              <a:buChar char="§"/>
            </a:pPr>
            <a:r>
              <a:rPr lang="en-GB" altLang="en-US" kern="0" dirty="0">
                <a:solidFill>
                  <a:srgbClr val="000000"/>
                </a:solidFill>
              </a:rPr>
              <a:t>Pensionable Pay </a:t>
            </a:r>
          </a:p>
          <a:p>
            <a:pPr lvl="0" fontAlgn="base">
              <a:spcAft>
                <a:spcPct val="0"/>
              </a:spcAft>
            </a:pPr>
            <a:r>
              <a:rPr lang="en-GB" altLang="en-US" kern="0" dirty="0">
                <a:solidFill>
                  <a:srgbClr val="000000"/>
                </a:solidFill>
              </a:rPr>
              <a:t>	- Are used to calculate </a:t>
            </a:r>
          </a:p>
          <a:p>
            <a:pPr lvl="0" fontAlgn="base">
              <a:spcAft>
                <a:spcPct val="0"/>
              </a:spcAft>
            </a:pPr>
            <a:r>
              <a:rPr lang="en-GB" altLang="en-US" kern="0" dirty="0">
                <a:solidFill>
                  <a:srgbClr val="000000"/>
                </a:solidFill>
              </a:rPr>
              <a:t>	- YOUR PENSION  &amp;</a:t>
            </a:r>
          </a:p>
          <a:p>
            <a:pPr lvl="0" fontAlgn="base">
              <a:spcAft>
                <a:spcPct val="0"/>
              </a:spcAft>
            </a:pPr>
            <a:r>
              <a:rPr lang="en-GB" altLang="en-US" kern="0" dirty="0">
                <a:solidFill>
                  <a:srgbClr val="000000"/>
                </a:solidFill>
              </a:rPr>
              <a:t>	- YOUR LUMP SUM (Tax Free)</a:t>
            </a:r>
            <a:endParaRPr lang="en-US" altLang="en-US" kern="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www.nhsbsa.nhs.uk/pensions 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941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196753"/>
            <a:ext cx="7772400" cy="1008111"/>
          </a:xfrm>
        </p:spPr>
        <p:txBody>
          <a:bodyPr/>
          <a:lstStyle/>
          <a:p>
            <a:r>
              <a:rPr lang="en-GB" altLang="en-US" kern="0" dirty="0"/>
              <a:t>Pensionable Service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7848872" cy="3888432"/>
          </a:xfrm>
        </p:spPr>
        <p:txBody>
          <a:bodyPr/>
          <a:lstStyle/>
          <a:p>
            <a:pPr lvl="0" fontAlgn="base">
              <a:spcAft>
                <a:spcPct val="0"/>
              </a:spcAft>
              <a:buFont typeface="Wingdings" pitchFamily="2" charset="2"/>
              <a:buChar char="§"/>
            </a:pPr>
            <a:r>
              <a:rPr lang="en-GB" altLang="en-US" kern="0" dirty="0">
                <a:solidFill>
                  <a:srgbClr val="000000"/>
                </a:solidFill>
              </a:rPr>
              <a:t>Period of time paying pension contributions </a:t>
            </a:r>
          </a:p>
          <a:p>
            <a:pPr lvl="0" fontAlgn="base">
              <a:spcAft>
                <a:spcPct val="0"/>
              </a:spcAft>
              <a:buFont typeface="Wingdings" pitchFamily="2" charset="2"/>
              <a:buChar char="§"/>
            </a:pPr>
            <a:r>
              <a:rPr lang="en-GB" altLang="en-US" kern="0" dirty="0">
                <a:solidFill>
                  <a:srgbClr val="000000"/>
                </a:solidFill>
              </a:rPr>
              <a:t>Part-Time service is converted to Whole Time Equivalent service</a:t>
            </a:r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www.nhsbsa.nhs.uk/pensions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7173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196753"/>
            <a:ext cx="7772400" cy="1080120"/>
          </a:xfrm>
        </p:spPr>
        <p:txBody>
          <a:bodyPr/>
          <a:lstStyle/>
          <a:p>
            <a:r>
              <a:rPr lang="en-GB" altLang="en-US" kern="0" dirty="0"/>
              <a:t>Which Scheme?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7848872" cy="3816424"/>
          </a:xfrm>
        </p:spPr>
        <p:txBody>
          <a:bodyPr>
            <a:normAutofit fontScale="92500" lnSpcReduction="10000"/>
          </a:bodyPr>
          <a:lstStyle/>
          <a:p>
            <a:pPr marL="342900" lvl="0" indent="-342900" fontAlgn="base">
              <a:spcAft>
                <a:spcPct val="0"/>
              </a:spcAft>
              <a:buFont typeface="Wingdings" pitchFamily="2" charset="2"/>
              <a:buChar char="§"/>
            </a:pPr>
            <a:r>
              <a:rPr lang="en-GB" altLang="en-US" sz="2800" kern="0" dirty="0">
                <a:solidFill>
                  <a:srgbClr val="000000"/>
                </a:solidFill>
                <a:latin typeface="Arial"/>
                <a:cs typeface="+mn-cs"/>
              </a:rPr>
              <a:t>Currently there are 3 sections to the NHS Pension Scheme. Each section is fundamentally different. </a:t>
            </a:r>
          </a:p>
          <a:p>
            <a:pPr marL="342900" lvl="0" indent="-342900" fontAlgn="base">
              <a:spcAft>
                <a:spcPct val="0"/>
              </a:spcAft>
              <a:buFont typeface="Wingdings" pitchFamily="2" charset="2"/>
              <a:buChar char="§"/>
            </a:pPr>
            <a:r>
              <a:rPr lang="en-GB" altLang="en-US" sz="2800" kern="0" dirty="0">
                <a:solidFill>
                  <a:srgbClr val="000000"/>
                </a:solidFill>
                <a:latin typeface="Arial"/>
                <a:cs typeface="+mn-cs"/>
              </a:rPr>
              <a:t>1995 &amp; 2008 sections and 2015 scheme</a:t>
            </a:r>
          </a:p>
          <a:p>
            <a:pPr marL="342900" lvl="0" indent="-342900" defTabSz="457200">
              <a:buFont typeface="Arial"/>
              <a:buChar char="•"/>
            </a:pPr>
            <a:r>
              <a:rPr lang="en-GB" sz="2800" dirty="0">
                <a:solidFill>
                  <a:srgbClr val="333333"/>
                </a:solidFill>
                <a:latin typeface="Arial"/>
                <a:cs typeface="+mn-cs"/>
              </a:rPr>
              <a:t>The Normal Pension Age (NPA) differs in each scheme:</a:t>
            </a:r>
          </a:p>
          <a:p>
            <a:pPr marL="342900" lvl="0" indent="-342900" defTabSz="457200">
              <a:buFont typeface="Arial"/>
              <a:buChar char="•"/>
            </a:pPr>
            <a:r>
              <a:rPr lang="en-GB" sz="2800" dirty="0">
                <a:solidFill>
                  <a:srgbClr val="333333"/>
                </a:solidFill>
                <a:latin typeface="Arial"/>
                <a:cs typeface="+mn-cs"/>
              </a:rPr>
              <a:t>1995 section NPA = 60</a:t>
            </a:r>
          </a:p>
          <a:p>
            <a:pPr marL="342900" lvl="0" indent="-342900" defTabSz="457200">
              <a:buFont typeface="Arial"/>
              <a:buChar char="•"/>
            </a:pPr>
            <a:r>
              <a:rPr lang="en-GB" sz="2800" dirty="0">
                <a:solidFill>
                  <a:srgbClr val="333333"/>
                </a:solidFill>
                <a:latin typeface="Arial"/>
                <a:cs typeface="+mn-cs"/>
              </a:rPr>
              <a:t>2008 section NPA = 65</a:t>
            </a:r>
          </a:p>
          <a:p>
            <a:pPr marL="342900" lvl="0" indent="-342900" defTabSz="457200">
              <a:buFont typeface="Arial"/>
              <a:buChar char="•"/>
            </a:pPr>
            <a:r>
              <a:rPr lang="en-GB" sz="2800" dirty="0">
                <a:solidFill>
                  <a:srgbClr val="333333"/>
                </a:solidFill>
                <a:latin typeface="Arial"/>
                <a:cs typeface="+mn-cs"/>
              </a:rPr>
              <a:t>2015 scheme NPA = State Pension Age 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www.nhsbsa.nhs.uk/pensions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6033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052737"/>
            <a:ext cx="7772400" cy="1368152"/>
          </a:xfrm>
        </p:spPr>
        <p:txBody>
          <a:bodyPr/>
          <a:lstStyle/>
          <a:p>
            <a:r>
              <a:rPr lang="en-GB" altLang="en-US" kern="0" dirty="0"/>
              <a:t>Pensionable Pay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420888"/>
            <a:ext cx="8280920" cy="3744416"/>
          </a:xfrm>
        </p:spPr>
        <p:txBody>
          <a:bodyPr>
            <a:normAutofit lnSpcReduction="10000"/>
          </a:bodyPr>
          <a:lstStyle/>
          <a:p>
            <a:pPr marL="342900" lvl="0" indent="-342900" fontAlgn="base">
              <a:spcAft>
                <a:spcPct val="0"/>
              </a:spcAft>
            </a:pP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1995 section</a:t>
            </a:r>
          </a:p>
          <a:p>
            <a:pPr marL="342900" lvl="0" indent="-342900" fontAlgn="base">
              <a:spcAft>
                <a:spcPct val="0"/>
              </a:spcAft>
              <a:buFont typeface="Wingdings" pitchFamily="2" charset="2"/>
              <a:buChar char="§"/>
            </a:pP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Is the last 12 months Pensionable Pay i.e. the previous 365 days pay. Best of last 3 years (1995 scheme)</a:t>
            </a:r>
          </a:p>
          <a:p>
            <a:pPr marL="342900" lvl="0" indent="-342900" fontAlgn="base">
              <a:spcAft>
                <a:spcPct val="0"/>
              </a:spcAft>
              <a:buFont typeface="Wingdings" pitchFamily="2" charset="2"/>
              <a:buChar char="§"/>
            </a:pP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The Notional Whole Time salary (NWT) is calculated for part time staff</a:t>
            </a:r>
          </a:p>
          <a:p>
            <a:pPr marL="342900" lvl="2" indent="-342900" algn="l" fontAlgn="base">
              <a:spcAft>
                <a:spcPct val="0"/>
              </a:spcAft>
              <a:buFont typeface="Wingdings" pitchFamily="2" charset="2"/>
              <a:buChar char="§"/>
            </a:pPr>
            <a:r>
              <a:rPr lang="en-GB" altLang="en-US" sz="3200" kern="0" dirty="0">
                <a:solidFill>
                  <a:srgbClr val="000000"/>
                </a:solidFill>
                <a:latin typeface="Arial"/>
                <a:cs typeface="+mn-cs"/>
              </a:rPr>
              <a:t>Half Sick Pay is deemed to Full Pay</a:t>
            </a:r>
            <a:endParaRPr lang="en-US" altLang="en-US" sz="3200" kern="0" dirty="0">
              <a:solidFill>
                <a:srgbClr val="000000"/>
              </a:solidFill>
              <a:latin typeface="Arial"/>
              <a:cs typeface="+mn-cs"/>
            </a:endParaRPr>
          </a:p>
          <a:p>
            <a:pPr marL="342900" lvl="0" indent="-342900" fontAlgn="base">
              <a:spcAft>
                <a:spcPct val="0"/>
              </a:spcAft>
              <a:buFont typeface="Wingdings" pitchFamily="2" charset="2"/>
              <a:buChar char="§"/>
            </a:pPr>
            <a:endParaRPr lang="en-GB" altLang="en-US" kern="0" dirty="0">
              <a:solidFill>
                <a:srgbClr val="000000"/>
              </a:solidFill>
              <a:latin typeface="Arial"/>
              <a:cs typeface="+mn-cs"/>
            </a:endParaRP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www.nhsbsa.nhs.uk/pensions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451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908721"/>
            <a:ext cx="7772400" cy="1368152"/>
          </a:xfrm>
        </p:spPr>
        <p:txBody>
          <a:bodyPr/>
          <a:lstStyle/>
          <a:p>
            <a:r>
              <a:rPr lang="en-GB" altLang="en-US" kern="0" dirty="0"/>
              <a:t>Pension &amp; Lump Sum (1995)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208912" cy="3888432"/>
          </a:xfrm>
        </p:spPr>
        <p:txBody>
          <a:bodyPr>
            <a:normAutofit fontScale="92500" lnSpcReduction="10000"/>
          </a:bodyPr>
          <a:lstStyle/>
          <a:p>
            <a:pPr marL="342900" lvl="0" indent="-342900" fontAlgn="base">
              <a:spcAft>
                <a:spcPct val="0"/>
              </a:spcAft>
              <a:buFont typeface="Wingdings" pitchFamily="2" charset="2"/>
              <a:buChar char="§"/>
            </a:pP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PENSION CALCULATION:-</a:t>
            </a:r>
          </a:p>
          <a:p>
            <a:pPr marL="342900" lvl="0" indent="-342900" fontAlgn="base">
              <a:spcAft>
                <a:spcPct val="0"/>
              </a:spcAft>
            </a:pP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  1/80 of Pensionable Pay for each year of Pensionable Service (WTE)</a:t>
            </a:r>
          </a:p>
          <a:p>
            <a:pPr marL="342900" lvl="0" indent="-342900" fontAlgn="base">
              <a:spcAft>
                <a:spcPct val="0"/>
              </a:spcAft>
              <a:buFont typeface="Wingdings" pitchFamily="2" charset="2"/>
              <a:buChar char="§"/>
            </a:pP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LUMP SUM CALCULATION:-</a:t>
            </a:r>
          </a:p>
          <a:p>
            <a:pPr marL="342900" lvl="0" indent="-342900" fontAlgn="base">
              <a:spcAft>
                <a:spcPct val="0"/>
              </a:spcAft>
            </a:pP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	3/80 of Pensionable Pay for each year of Pensionable Service (WTE) </a:t>
            </a:r>
          </a:p>
          <a:p>
            <a:pPr marL="342900" lvl="0" indent="-342900" fontAlgn="base">
              <a:spcAft>
                <a:spcPct val="0"/>
              </a:spcAft>
            </a:pP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	</a:t>
            </a:r>
            <a:r>
              <a:rPr lang="en-GB" altLang="en-US" sz="2400" kern="0" dirty="0">
                <a:solidFill>
                  <a:srgbClr val="000000"/>
                </a:solidFill>
                <a:latin typeface="Arial"/>
                <a:cs typeface="+mn-cs"/>
              </a:rPr>
              <a:t>Exception married men before 25.3.72 – Lump Sum 1/80</a:t>
            </a:r>
            <a:endParaRPr lang="en-US" altLang="en-US" sz="2400" kern="0" dirty="0">
              <a:solidFill>
                <a:srgbClr val="000000"/>
              </a:solidFill>
              <a:latin typeface="Arial"/>
              <a:cs typeface="+mn-cs"/>
            </a:endParaRPr>
          </a:p>
          <a:p>
            <a:pPr marL="342900" lvl="0" indent="-342900" fontAlgn="base">
              <a:spcAft>
                <a:spcPct val="0"/>
              </a:spcAft>
            </a:pPr>
            <a:r>
              <a:rPr lang="en-GB" altLang="en-US" sz="2400" kern="0" dirty="0">
                <a:solidFill>
                  <a:srgbClr val="000000"/>
                </a:solidFill>
                <a:latin typeface="Arial"/>
                <a:cs typeface="+mn-cs"/>
              </a:rPr>
              <a:t>	</a:t>
            </a:r>
            <a:endParaRPr lang="en-GB" altLang="en-US" kern="0" dirty="0">
              <a:solidFill>
                <a:srgbClr val="000000"/>
              </a:solidFill>
              <a:latin typeface="Arial"/>
              <a:cs typeface="+mn-cs"/>
            </a:endParaRP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59832" y="6381328"/>
            <a:ext cx="2895600" cy="365125"/>
          </a:xfrm>
        </p:spPr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www.nhsbsa.nhs.uk/pensions 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374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196752"/>
            <a:ext cx="7772400" cy="1224137"/>
          </a:xfrm>
        </p:spPr>
        <p:txBody>
          <a:bodyPr/>
          <a:lstStyle/>
          <a:p>
            <a:r>
              <a:rPr lang="en-GB" altLang="en-US" kern="0" dirty="0">
                <a:latin typeface="Arial"/>
                <a:cs typeface="+mj-cs"/>
              </a:rPr>
              <a:t>Example 1- 1995 Section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280920" cy="3744416"/>
          </a:xfrm>
        </p:spPr>
        <p:txBody>
          <a:bodyPr/>
          <a:lstStyle/>
          <a:p>
            <a:pPr marL="342900" lvl="0" indent="-342900" fontAlgn="base">
              <a:spcAft>
                <a:spcPct val="0"/>
              </a:spcAft>
              <a:buFont typeface="Wingdings" pitchFamily="2" charset="2"/>
              <a:buChar char="§"/>
            </a:pP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Full Time Service 40 years </a:t>
            </a:r>
          </a:p>
          <a:p>
            <a:pPr marL="342900" lvl="0" indent="-342900" fontAlgn="base">
              <a:spcAft>
                <a:spcPct val="0"/>
              </a:spcAft>
              <a:buFont typeface="Wingdings" pitchFamily="2" charset="2"/>
              <a:buChar char="§"/>
            </a:pP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Pensionable Pay £25,000</a:t>
            </a:r>
          </a:p>
          <a:p>
            <a:pPr marL="342900" lvl="0" indent="-342900" fontAlgn="base">
              <a:spcAft>
                <a:spcPct val="0"/>
              </a:spcAft>
            </a:pPr>
            <a:endParaRPr lang="en-GB" altLang="en-US" kern="0" dirty="0">
              <a:solidFill>
                <a:srgbClr val="000000"/>
              </a:solidFill>
              <a:latin typeface="Arial"/>
              <a:cs typeface="+mn-cs"/>
            </a:endParaRPr>
          </a:p>
          <a:p>
            <a:pPr marL="342900" lvl="0" indent="-342900" fontAlgn="base">
              <a:spcAft>
                <a:spcPct val="0"/>
              </a:spcAft>
            </a:pP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£25,000 / 40 x 80 = £12,500 Pension </a:t>
            </a:r>
          </a:p>
          <a:p>
            <a:pPr marL="342900" lvl="0" indent="-342900" fontAlgn="base">
              <a:spcAft>
                <a:spcPct val="0"/>
              </a:spcAft>
            </a:pP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£12,500 x 3 = £37,500 Lump sum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www.nhsbsa.nhs.uk/pensions 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219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196753"/>
            <a:ext cx="7772400" cy="1224136"/>
          </a:xfrm>
        </p:spPr>
        <p:txBody>
          <a:bodyPr/>
          <a:lstStyle/>
          <a:p>
            <a:r>
              <a:rPr lang="en-GB" altLang="en-US" kern="0" dirty="0">
                <a:latin typeface="Arial"/>
                <a:cs typeface="+mj-cs"/>
              </a:rPr>
              <a:t>Example 2 – 1995 Section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420888"/>
            <a:ext cx="8352928" cy="3744416"/>
          </a:xfrm>
        </p:spPr>
        <p:txBody>
          <a:bodyPr>
            <a:normAutofit lnSpcReduction="10000"/>
          </a:bodyPr>
          <a:lstStyle/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Font typeface="Wingdings" pitchFamily="2" charset="2"/>
              <a:buChar char="§"/>
            </a:pP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Part Time Service 40 years – 0.5 WTE 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</a:pP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(Works half F/T hours, calendar service of 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</a:pP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40 years scaled to 20 years membership)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</a:pPr>
            <a:endParaRPr lang="en-GB" altLang="en-US" kern="0" dirty="0">
              <a:solidFill>
                <a:srgbClr val="000000"/>
              </a:solidFill>
              <a:latin typeface="Arial"/>
              <a:cs typeface="+mn-cs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</a:pP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Pensionable Pay £12,500. NWT = £25,000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</a:pP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£25,000 / 20 x 80 = £6,250  Pension 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</a:pPr>
            <a:r>
              <a:rPr lang="en-GB" altLang="en-US" kern="0" dirty="0">
                <a:solidFill>
                  <a:srgbClr val="000000"/>
                </a:solidFill>
                <a:latin typeface="Arial"/>
                <a:cs typeface="+mn-cs"/>
              </a:rPr>
              <a:t>£6,250 x 3 = £18,750 Lump Sum  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www.nhsbsa.nhs.uk/pensions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5824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a6456bd-dfb9-4e31-ab62-52dbdedb1b77">SJ4V57URNYWD-2023-68</_dlc_DocId>
    <_dlc_DocIdUrl xmlns="9a6456bd-dfb9-4e31-ab62-52dbdedb1b77">
      <Url>http://connect.bdct.local/communications/_layouts/DocIdRedir.aspx?ID=SJ4V57URNYWD-2023-68</Url>
      <Description>SJ4V57URNYWD-2023-68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585D6D1521C546AA6586012DF6EA6C" ma:contentTypeVersion="0" ma:contentTypeDescription="Create a new document." ma:contentTypeScope="" ma:versionID="17d9533dfdd678b6115782d0661b7e66">
  <xsd:schema xmlns:xsd="http://www.w3.org/2001/XMLSchema" xmlns:xs="http://www.w3.org/2001/XMLSchema" xmlns:p="http://schemas.microsoft.com/office/2006/metadata/properties" xmlns:ns2="9a6456bd-dfb9-4e31-ab62-52dbdedb1b77" targetNamespace="http://schemas.microsoft.com/office/2006/metadata/properties" ma:root="true" ma:fieldsID="6c9a68b560ea23b8069003ae92914ca0" ns2:_="">
    <xsd:import namespace="9a6456bd-dfb9-4e31-ab62-52dbdedb1b7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6bd-dfb9-4e31-ab62-52dbdedb1b7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8EEBB6-E236-4AEB-B0CE-F26A4BF68B72}">
  <ds:schemaRefs>
    <ds:schemaRef ds:uri="http://schemas.microsoft.com/office/2006/documentManagement/types"/>
    <ds:schemaRef ds:uri="9a6456bd-dfb9-4e31-ab62-52dbdedb1b77"/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6E8B534-A6C1-41A0-B339-875ED2A6F2EF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C659730F-068C-4AB5-B0F1-D0A6F26CB7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6456bd-dfb9-4e31-ab62-52dbdedb1b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0CE3357-9454-4431-ACA5-BBC50AB8BB2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677</Words>
  <Application>Microsoft Office PowerPoint</Application>
  <PresentationFormat>On-screen Show (4:3)</PresentationFormat>
  <Paragraphs>163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Reasons for Retirement</vt:lpstr>
      <vt:lpstr>Normal Age Retirement </vt:lpstr>
      <vt:lpstr>Pensionable Service </vt:lpstr>
      <vt:lpstr>Which Scheme?</vt:lpstr>
      <vt:lpstr>Pensionable Pay</vt:lpstr>
      <vt:lpstr>Pension &amp; Lump Sum (1995)</vt:lpstr>
      <vt:lpstr>Example 1- 1995 Section</vt:lpstr>
      <vt:lpstr>Example 2 – 1995 Section </vt:lpstr>
      <vt:lpstr>Commutation example 1</vt:lpstr>
      <vt:lpstr> Commutation P/T example </vt:lpstr>
      <vt:lpstr>Mixed Service </vt:lpstr>
      <vt:lpstr>Remember </vt:lpstr>
      <vt:lpstr>2008 Scheme – Members from April 2008 or if you have transferred in with NHS Pension Choice </vt:lpstr>
      <vt:lpstr>Re-Employment</vt:lpstr>
      <vt:lpstr>VER </vt:lpstr>
      <vt:lpstr>VER Pension - 1995</vt:lpstr>
      <vt:lpstr>VER – Lump Sum - 1995</vt:lpstr>
      <vt:lpstr>VER – Pension  - 2008</vt:lpstr>
      <vt:lpstr>ILL Health </vt:lpstr>
      <vt:lpstr>Compulsory Redundancy </vt:lpstr>
      <vt:lpstr>When you Retire</vt:lpstr>
      <vt:lpstr>Your Pension </vt:lpstr>
      <vt:lpstr>Recent Changes </vt:lpstr>
      <vt:lpstr>Useful Contacts</vt:lpstr>
    </vt:vector>
  </TitlesOfParts>
  <Company>Bradford District Care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McLaughlin</dc:creator>
  <cp:lastModifiedBy>Paula Hanson</cp:lastModifiedBy>
  <cp:revision>40</cp:revision>
  <dcterms:created xsi:type="dcterms:W3CDTF">2017-02-16T17:04:24Z</dcterms:created>
  <dcterms:modified xsi:type="dcterms:W3CDTF">2017-10-05T11:38:38Z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0x0101008A585D6D1521C546AA6586012DF6EA6C</vt:lpwstr>
  </property>
  <property fmtid="{D5CDD505-2E9C-101B-9397-08002B2CF9AE}" pid="3" name="_dlc_DocIdItemGuid">
    <vt:lpwstr>a6be57b0-0e38-4922-b047-cde902000d8d</vt:lpwstr>
  </property>
</Properties>
</file>